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4" r:id="rId5"/>
  </p:sldMasterIdLst>
  <p:notesMasterIdLst>
    <p:notesMasterId r:id="rId29"/>
  </p:notesMasterIdLst>
  <p:handoutMasterIdLst>
    <p:handoutMasterId r:id="rId30"/>
  </p:handoutMasterIdLst>
  <p:sldIdLst>
    <p:sldId id="304" r:id="rId6"/>
    <p:sldId id="309" r:id="rId7"/>
    <p:sldId id="310" r:id="rId8"/>
    <p:sldId id="308" r:id="rId9"/>
    <p:sldId id="307" r:id="rId10"/>
    <p:sldId id="319" r:id="rId11"/>
    <p:sldId id="317" r:id="rId12"/>
    <p:sldId id="318" r:id="rId13"/>
    <p:sldId id="321" r:id="rId14"/>
    <p:sldId id="315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16" r:id="rId23"/>
    <p:sldId id="330" r:id="rId24"/>
    <p:sldId id="329" r:id="rId25"/>
    <p:sldId id="331" r:id="rId26"/>
    <p:sldId id="332" r:id="rId27"/>
    <p:sldId id="33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83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983" autoAdjust="0"/>
  </p:normalViewPr>
  <p:slideViewPr>
    <p:cSldViewPr snapToGrid="0">
      <p:cViewPr varScale="1">
        <p:scale>
          <a:sx n="50" d="100"/>
          <a:sy n="50" d="100"/>
        </p:scale>
        <p:origin x="48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2CAB1C-0AA1-4053-A726-215D17585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F6F74-5F3D-4C2B-8AC5-73761B2FB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06CAD-01BF-4A36-89A1-76183660094C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74BE-A649-46E3-849C-B7115F877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0E8BA-5F10-4BE9-B74D-7AA6E4180C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FECE9-3899-402D-9557-B34889DA2F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94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3ADA9-1F11-4760-8ADD-071EFA0A529A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84F3-2271-4F8D-A0BC-8F40E6849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73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352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333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52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09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79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144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51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222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395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09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875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72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Intake Trend: COVID, Fall; Adoption Biases: Median Days to adopt, Dogs vs Cats – slides 7 and 8; Euthanasia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SPACIOUS/BETTER? </a:t>
            </a:r>
            <a:r>
              <a:rPr lang="en-IN" dirty="0">
                <a:sym typeface="Wingdings" panose="05000000000000000000" pitchFamily="2" charset="2"/>
              </a:rPr>
              <a:t> Increase Outcomes during Low Intakes + Reduce Biases around animal breeds and promote adoption + Predict animal intake trend to manage the space better +  Making shelter’s rehabilitative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ym typeface="Wingdings" panose="05000000000000000000" pitchFamily="2" charset="2"/>
              </a:rPr>
              <a:t>Adoption and Safety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0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14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1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125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84F3-2271-4F8D-A0BC-8F40E6849FE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4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13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3784F3-2271-4F8D-A0BC-8F40E684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93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3415570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1698549" y="3425047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-12823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578" y="1895475"/>
            <a:ext cx="5679621" cy="2413965"/>
          </a:xfrm>
        </p:spPr>
        <p:txBody>
          <a:bodyPr lIns="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9578" y="5597131"/>
            <a:ext cx="5050971" cy="472073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9578" y="5954904"/>
            <a:ext cx="2200154" cy="569912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3415570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1698549" y="1079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1698549" y="1713063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1698549" y="5137031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-12823" y="1079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-12823" y="5137031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5570" y="1079"/>
            <a:ext cx="1719072" cy="1719072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5570" y="5137031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2823" y="1713063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5796F3-1FF2-4CB3-9A21-2FA42B0F739C}"/>
              </a:ext>
            </a:extLst>
          </p:cNvPr>
          <p:cNvSpPr/>
          <p:nvPr userDrawn="1"/>
        </p:nvSpPr>
        <p:spPr>
          <a:xfrm>
            <a:off x="5699578" y="5142220"/>
            <a:ext cx="628650" cy="1822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B973DC-FC8B-48F4-9A50-A679872638A6}"/>
              </a:ext>
            </a:extLst>
          </p:cNvPr>
          <p:cNvSpPr/>
          <p:nvPr userDrawn="1"/>
        </p:nvSpPr>
        <p:spPr>
          <a:xfrm>
            <a:off x="0" y="0"/>
            <a:ext cx="1905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651245-F8FA-4280-86E8-A02EA6F9D183}"/>
              </a:ext>
            </a:extLst>
          </p:cNvPr>
          <p:cNvSpPr/>
          <p:nvPr userDrawn="1"/>
        </p:nvSpPr>
        <p:spPr>
          <a:xfrm>
            <a:off x="1905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243009-72E0-4065-A4ED-BF9024B3D4FB}"/>
              </a:ext>
            </a:extLst>
          </p:cNvPr>
          <p:cNvSpPr/>
          <p:nvPr userDrawn="1"/>
        </p:nvSpPr>
        <p:spPr>
          <a:xfrm>
            <a:off x="5334000" y="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E1145-BC25-4AC5-8B8D-8AECD11F171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9F851B1-E044-41C4-88D1-6BA4FBC83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EEE85C52-E5BA-4142-AE8D-7B357E4A4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24B8959-FF9C-453C-8179-A0BF8D392B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F2D93AE-80E9-4043-9384-F0F06D65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718" y="4697806"/>
            <a:ext cx="2800350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D493CB6-06D1-4AD2-924D-64007FFFAC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01931" y="4697805"/>
            <a:ext cx="2800351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5B991DB-A408-4F6D-A8D0-5167D1E3076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23718" y="1268809"/>
            <a:ext cx="2853532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Date Placeholder 6">
            <a:extLst>
              <a:ext uri="{FF2B5EF4-FFF2-40B4-BE49-F238E27FC236}">
                <a16:creationId xmlns:a16="http://schemas.microsoft.com/office/drawing/2014/main" id="{CAE1BB52-31E7-4A74-9ED4-FDD92237639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EAF5ABA9-E5E2-43E4-ACD5-994ABC0856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40AEA096-23EC-471A-85DB-52788D8475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60451"/>
            <a:ext cx="608493" cy="20177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60451"/>
            <a:ext cx="608493" cy="20177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5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8435" y="3658480"/>
            <a:ext cx="393192" cy="390677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1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7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3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90430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2" y="629616"/>
            <a:ext cx="6550096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Date Placeholder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6" name="Footer Placeholder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7" name="Slide Number Placeholder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, Content, and Frame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758342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700735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7351" y="572886"/>
            <a:ext cx="4608577" cy="570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86" y="1047146"/>
            <a:ext cx="4603750" cy="955826"/>
          </a:xfrm>
        </p:spPr>
        <p:txBody>
          <a:bodyPr lIns="0" anchor="t">
            <a:no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01" y="3202442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643128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643128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643128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643128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643128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643128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643128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6431280" y="4010202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643128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643128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643128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643128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700735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7583424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815949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8735568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9311640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988771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10463784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1103985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11615928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11615928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11615928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11615928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11615928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11615928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11615928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11615928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11615928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11615928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11615928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11615928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8159496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873556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9311640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9887712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10463784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11039856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3F93CAB0-49C3-4A79-B42E-9E1448EB8C16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437001" y="2221535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F604C77-9D98-476E-94D5-E470DD4AF76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41177" y="3202442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Online Image Placeholder 4">
            <a:extLst>
              <a:ext uri="{FF2B5EF4-FFF2-40B4-BE49-F238E27FC236}">
                <a16:creationId xmlns:a16="http://schemas.microsoft.com/office/drawing/2014/main" id="{9CF5CB34-93EF-4B2B-A1BE-32B6ED047CA5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4366877" y="2221535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C62B88D-998E-4BF7-848E-A2874E941C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1301" y="5143144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Online Image Placeholder 4">
            <a:extLst>
              <a:ext uri="{FF2B5EF4-FFF2-40B4-BE49-F238E27FC236}">
                <a16:creationId xmlns:a16="http://schemas.microsoft.com/office/drawing/2014/main" id="{5323F037-C84F-497F-BB92-7183D356BA26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1437001" y="4162237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F3F35AF-A5CD-4066-97B9-902126AD39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41177" y="5143144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Online Image Placeholder 4">
            <a:extLst>
              <a:ext uri="{FF2B5EF4-FFF2-40B4-BE49-F238E27FC236}">
                <a16:creationId xmlns:a16="http://schemas.microsoft.com/office/drawing/2014/main" id="{9A265732-BAC2-478A-92AE-23D502B7FF1A}"/>
              </a:ext>
            </a:extLst>
          </p:cNvPr>
          <p:cNvSpPr>
            <a:spLocks noGrp="1"/>
          </p:cNvSpPr>
          <p:nvPr>
            <p:ph type="clipArt" sz="quarter" idx="17"/>
          </p:nvPr>
        </p:nvSpPr>
        <p:spPr>
          <a:xfrm>
            <a:off x="4366877" y="4162237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Date Placeholder 3">
            <a:extLst>
              <a:ext uri="{FF2B5EF4-FFF2-40B4-BE49-F238E27FC236}">
                <a16:creationId xmlns:a16="http://schemas.microsoft.com/office/drawing/2014/main" id="{A156C4CF-5CE6-43DE-AA90-A75AB2BB67B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4EA599FC-289F-4C20-9865-DAA03F574E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956" y="6356350"/>
            <a:ext cx="3028643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D18BF7DD-991C-4210-9977-3CCAFDB578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74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35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2682910"/>
            <a:ext cx="4050792" cy="4172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70604" y="2662273"/>
            <a:ext cx="4050792" cy="4172532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41208" y="2662273"/>
            <a:ext cx="4050792" cy="41931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5" y="629616"/>
            <a:ext cx="8042991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17194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0045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75565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8371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6696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5022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2533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791855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33484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092307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58371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58823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75113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0859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16742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33936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42081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6787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5113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2624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34388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1764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00904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7601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42533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84162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09049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09501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25791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59275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6742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5067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39275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Online Image Placeholder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69746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Online Image Placeholder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Online Image Placeholder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74" name="Date Placeholder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5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329692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0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0" y="412623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B1173A38-564B-4926-9E0B-57DAB42A7194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6743700" y="1899285"/>
            <a:ext cx="1127125" cy="11271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2A70D14D-B032-42AB-863B-09AB9DB8C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6761B94-9FB3-4CC8-9201-29F60329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E3302F78-FDF8-4294-A286-EBE86804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7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6DBA18F-1861-4C2A-8FFE-4E883AEC0B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5" y="0"/>
            <a:ext cx="6099175" cy="62515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1333500"/>
            <a:ext cx="4493260" cy="1946275"/>
          </a:xfrm>
        </p:spPr>
        <p:txBody>
          <a:bodyPr anchor="b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6200"/>
            <a:ext cx="4493260" cy="2364740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E491E-8435-44CE-B968-83D09EE49881}"/>
              </a:ext>
            </a:extLst>
          </p:cNvPr>
          <p:cNvSpPr/>
          <p:nvPr userDrawn="1"/>
        </p:nvSpPr>
        <p:spPr>
          <a:xfrm>
            <a:off x="6093585" y="625094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03180-44BE-4E4D-BF73-EE5DAD729554}"/>
              </a:ext>
            </a:extLst>
          </p:cNvPr>
          <p:cNvSpPr/>
          <p:nvPr userDrawn="1"/>
        </p:nvSpPr>
        <p:spPr>
          <a:xfrm>
            <a:off x="7313887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494C-1FD5-4EBA-8A6B-6C58A70E245E}"/>
              </a:ext>
            </a:extLst>
          </p:cNvPr>
          <p:cNvSpPr/>
          <p:nvPr userDrawn="1"/>
        </p:nvSpPr>
        <p:spPr>
          <a:xfrm>
            <a:off x="7924038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4F5D5-9FB3-40E0-9D7F-F5F040B1600D}"/>
              </a:ext>
            </a:extLst>
          </p:cNvPr>
          <p:cNvSpPr/>
          <p:nvPr userDrawn="1"/>
        </p:nvSpPr>
        <p:spPr>
          <a:xfrm>
            <a:off x="8534189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FAC9F-7B71-487B-85A6-B4F56F65E4C2}"/>
              </a:ext>
            </a:extLst>
          </p:cNvPr>
          <p:cNvSpPr/>
          <p:nvPr userDrawn="1"/>
        </p:nvSpPr>
        <p:spPr>
          <a:xfrm>
            <a:off x="9144340" y="6252097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321CDD-C6D0-43F2-A170-9E4DF40B2894}"/>
              </a:ext>
            </a:extLst>
          </p:cNvPr>
          <p:cNvSpPr/>
          <p:nvPr userDrawn="1"/>
        </p:nvSpPr>
        <p:spPr>
          <a:xfrm>
            <a:off x="9754491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A8C59A-C559-4262-8FCA-EAC9CF7210A9}"/>
              </a:ext>
            </a:extLst>
          </p:cNvPr>
          <p:cNvSpPr/>
          <p:nvPr userDrawn="1"/>
        </p:nvSpPr>
        <p:spPr>
          <a:xfrm>
            <a:off x="10364642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3707CE-E446-40A9-83AF-F04214AFAEF3}"/>
              </a:ext>
            </a:extLst>
          </p:cNvPr>
          <p:cNvSpPr/>
          <p:nvPr userDrawn="1"/>
        </p:nvSpPr>
        <p:spPr>
          <a:xfrm>
            <a:off x="10974793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B05DAC-B1E0-42D0-B507-570CF69E87E7}"/>
              </a:ext>
            </a:extLst>
          </p:cNvPr>
          <p:cNvSpPr/>
          <p:nvPr userDrawn="1"/>
        </p:nvSpPr>
        <p:spPr>
          <a:xfrm>
            <a:off x="11584940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A9F79-40D8-44D3-BDF1-C1310C2FC407}"/>
              </a:ext>
            </a:extLst>
          </p:cNvPr>
          <p:cNvSpPr/>
          <p:nvPr userDrawn="1"/>
        </p:nvSpPr>
        <p:spPr>
          <a:xfrm>
            <a:off x="6703736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B852A5-9EEB-4624-BADD-F5FF19960517}"/>
              </a:ext>
            </a:extLst>
          </p:cNvPr>
          <p:cNvSpPr/>
          <p:nvPr userDrawn="1"/>
        </p:nvSpPr>
        <p:spPr>
          <a:xfrm>
            <a:off x="835025" y="848032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2D1610F-F8AC-4CFC-BF3C-E85A51D67E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9B1A01F-A9EE-4009-8274-36D560D83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2590346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16387B0-6878-4D33-A72D-26350FC7B1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518778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21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10472928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7044535" y="0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2074089"/>
            <a:ext cx="5522750" cy="1492476"/>
          </a:xfrm>
        </p:spPr>
        <p:txBody>
          <a:bodyPr lIns="0" bIns="0" anchor="b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25" y="3865635"/>
            <a:ext cx="5522750" cy="1947336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10472928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8755907" y="0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8755907" y="1713063"/>
            <a:ext cx="1719072" cy="17111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8755907" y="3425047"/>
            <a:ext cx="1719072" cy="1713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7044535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72928" y="0"/>
            <a:ext cx="1719072" cy="1711166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72928" y="5138928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44535" y="1713063"/>
            <a:ext cx="1711372" cy="1711984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B5DBA416-A900-41C7-B41E-F9D99DE451D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994B7D60-DBB5-47AC-87E6-7194D4E37C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1B87CF0-D8F7-4D29-BF5C-58C43C97C9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8755907" y="5138928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7044535" y="5138928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36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09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23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4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 lIns="0" anchor="t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0" y="2667000"/>
            <a:ext cx="3911600" cy="3438144"/>
          </a:xfrm>
        </p:spPr>
        <p:txBody>
          <a:bodyPr lIns="0" numCol="1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 lIns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ADB92-0B1B-4197-89C6-501F170642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435096"/>
            <a:ext cx="3438144" cy="3438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E6F19-D213-4BFC-8D80-D66C9D2BD837}"/>
              </a:ext>
            </a:extLst>
          </p:cNvPr>
          <p:cNvSpPr>
            <a:spLocks noChangeAspect="1"/>
          </p:cNvSpPr>
          <p:nvPr userDrawn="1"/>
        </p:nvSpPr>
        <p:spPr>
          <a:xfrm>
            <a:off x="3429000" y="0"/>
            <a:ext cx="3438144" cy="345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B2F89B6-A8D2-4031-8B1F-E4A466C202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572" y="0"/>
            <a:ext cx="3438144" cy="343814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3B27F20-1796-4DA8-9840-EFA1E9ABA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3572" y="3443974"/>
            <a:ext cx="3429000" cy="342290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BCC36-E2CF-410A-AD2C-722D76849BDC}"/>
              </a:ext>
            </a:extLst>
          </p:cNvPr>
          <p:cNvSpPr/>
          <p:nvPr userDrawn="1"/>
        </p:nvSpPr>
        <p:spPr>
          <a:xfrm>
            <a:off x="7442200" y="1134423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01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18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416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33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7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50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7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E9CD21-8789-4906-BCC9-B0591D8285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" y="0"/>
            <a:ext cx="118491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lIns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3233057"/>
            <a:ext cx="4203701" cy="296454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0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0" y="54864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FED0C-C9D9-439B-8A01-3C4181694F90}"/>
              </a:ext>
            </a:extLst>
          </p:cNvPr>
          <p:cNvSpPr/>
          <p:nvPr userDrawn="1"/>
        </p:nvSpPr>
        <p:spPr>
          <a:xfrm>
            <a:off x="0" y="6858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12DC0D-3BAD-4A09-83DE-A880AF5D71CB}"/>
              </a:ext>
            </a:extLst>
          </p:cNvPr>
          <p:cNvSpPr/>
          <p:nvPr userDrawn="1"/>
        </p:nvSpPr>
        <p:spPr>
          <a:xfrm>
            <a:off x="0" y="17145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0" y="20574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B15B89-DA8C-4D7D-B70F-286B95F8C931}"/>
              </a:ext>
            </a:extLst>
          </p:cNvPr>
          <p:cNvSpPr/>
          <p:nvPr userDrawn="1"/>
        </p:nvSpPr>
        <p:spPr>
          <a:xfrm>
            <a:off x="1130300" y="1066800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E0B9BB-DE60-45D5-BB83-F9309D54A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1814D13-F502-4AE1-80E4-7479F579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4AA35C5-6F41-4930-94A5-EE0C6511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frame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944" y="553068"/>
            <a:ext cx="4608576" cy="57486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0" y="4010202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571944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1148016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172408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2300160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2876232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3452304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4028376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460444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518052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5180520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5180520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5180520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5180520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5180520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5180520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5180520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5180520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5180520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5180520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5180520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571944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1148016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1724088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230016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287623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345230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4028376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460444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92027F-AAE9-4110-9FB9-9485D82493DC}"/>
              </a:ext>
            </a:extLst>
          </p:cNvPr>
          <p:cNvSpPr/>
          <p:nvPr userDrawn="1"/>
        </p:nvSpPr>
        <p:spPr>
          <a:xfrm>
            <a:off x="6743700" y="28375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2D66ED17-6A8B-4750-B089-A49B6B7F23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lIns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E0A74137-35DA-43A9-A740-435B3099BE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B68A6459-3B6F-442B-914B-5A5522D327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2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340" y="187071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36FAFC0-63E1-4A5C-8C07-50890392F1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8940" y="11785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98340" y="350647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8">
            <a:extLst>
              <a:ext uri="{FF2B5EF4-FFF2-40B4-BE49-F238E27FC236}">
                <a16:creationId xmlns:a16="http://schemas.microsoft.com/office/drawing/2014/main" id="{D5AAA54C-0885-4221-AAAF-831C36B8C0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8940" y="28168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7D1309E-F6F7-4FFB-BFBE-F2B34D49D2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8340" y="515747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020F4427-24B5-439F-BAD8-849395F5BD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8940" y="44678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6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A29850-9B3D-49F0-9198-80F35FD55140}"/>
              </a:ext>
            </a:extLst>
          </p:cNvPr>
          <p:cNvSpPr/>
          <p:nvPr userDrawn="1"/>
        </p:nvSpPr>
        <p:spPr>
          <a:xfrm>
            <a:off x="5222748" y="0"/>
            <a:ext cx="1746503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672AB-65F9-4533-9452-7872A8E7C3BC}"/>
              </a:ext>
            </a:extLst>
          </p:cNvPr>
          <p:cNvSpPr/>
          <p:nvPr userDrawn="1"/>
        </p:nvSpPr>
        <p:spPr>
          <a:xfrm>
            <a:off x="174091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0BF50-7B12-496A-986A-AF0B9880118F}"/>
              </a:ext>
            </a:extLst>
          </p:cNvPr>
          <p:cNvSpPr/>
          <p:nvPr userDrawn="1"/>
        </p:nvSpPr>
        <p:spPr>
          <a:xfrm>
            <a:off x="0" y="0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56028-47A8-47AD-A7ED-1CB2252FBE3D}"/>
              </a:ext>
            </a:extLst>
          </p:cNvPr>
          <p:cNvSpPr/>
          <p:nvPr userDrawn="1"/>
        </p:nvSpPr>
        <p:spPr>
          <a:xfrm>
            <a:off x="1044549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7570CE-A79F-452C-A098-5DE30EBBC6FB}"/>
              </a:ext>
            </a:extLst>
          </p:cNvPr>
          <p:cNvSpPr/>
          <p:nvPr userDrawn="1"/>
        </p:nvSpPr>
        <p:spPr>
          <a:xfrm>
            <a:off x="1740916" y="1733044"/>
            <a:ext cx="1746504" cy="1755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866FD-426E-414F-B17B-F648AF71EA9B}"/>
              </a:ext>
            </a:extLst>
          </p:cNvPr>
          <p:cNvSpPr/>
          <p:nvPr userDrawn="1"/>
        </p:nvSpPr>
        <p:spPr>
          <a:xfrm>
            <a:off x="0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B0C63F-EAB3-44FC-B94D-C69BCBD26EBB}"/>
              </a:ext>
            </a:extLst>
          </p:cNvPr>
          <p:cNvSpPr/>
          <p:nvPr userDrawn="1"/>
        </p:nvSpPr>
        <p:spPr>
          <a:xfrm>
            <a:off x="8704580" y="1733044"/>
            <a:ext cx="1746504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9B1BFC-C4E4-428C-A63D-1780C528C70E}"/>
              </a:ext>
            </a:extLst>
          </p:cNvPr>
          <p:cNvSpPr/>
          <p:nvPr userDrawn="1"/>
        </p:nvSpPr>
        <p:spPr>
          <a:xfrm>
            <a:off x="5222748" y="1733044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506793-EC4D-4DB9-A0A1-CC46BD8565D8}"/>
              </a:ext>
            </a:extLst>
          </p:cNvPr>
          <p:cNvSpPr/>
          <p:nvPr userDrawn="1"/>
        </p:nvSpPr>
        <p:spPr>
          <a:xfrm>
            <a:off x="10451084" y="1733044"/>
            <a:ext cx="1740916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BD3197-9B69-4E3D-9A01-662F1F8E514B}"/>
              </a:ext>
            </a:extLst>
          </p:cNvPr>
          <p:cNvSpPr/>
          <p:nvPr userDrawn="1"/>
        </p:nvSpPr>
        <p:spPr>
          <a:xfrm>
            <a:off x="3481832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720" y="3870960"/>
            <a:ext cx="9052560" cy="13636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720" y="5405755"/>
            <a:ext cx="9052560" cy="47688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52">
            <a:extLst>
              <a:ext uri="{FF2B5EF4-FFF2-40B4-BE49-F238E27FC236}">
                <a16:creationId xmlns:a16="http://schemas.microsoft.com/office/drawing/2014/main" id="{AEBBD699-238F-487D-A094-5E479CCCC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1832" y="0"/>
            <a:ext cx="1740916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2">
            <a:extLst>
              <a:ext uri="{FF2B5EF4-FFF2-40B4-BE49-F238E27FC236}">
                <a16:creationId xmlns:a16="http://schemas.microsoft.com/office/drawing/2014/main" id="{6A29DD5B-55DC-47F4-8032-1E78B3A990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04580" y="0"/>
            <a:ext cx="1746504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52">
            <a:extLst>
              <a:ext uri="{FF2B5EF4-FFF2-40B4-BE49-F238E27FC236}">
                <a16:creationId xmlns:a16="http://schemas.microsoft.com/office/drawing/2014/main" id="{DF373D3C-15A7-41D7-A80E-63E14EA87B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252" y="1733044"/>
            <a:ext cx="1735328" cy="1755648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EFBC2-5C67-4F2E-8B5F-6AAF8656FBA4}"/>
              </a:ext>
            </a:extLst>
          </p:cNvPr>
          <p:cNvSpPr/>
          <p:nvPr userDrawn="1"/>
        </p:nvSpPr>
        <p:spPr>
          <a:xfrm>
            <a:off x="6969250" y="0"/>
            <a:ext cx="1740917" cy="1733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lIns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F5B0F680-047E-4915-A8F5-EFB05A62D5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5" y="607060"/>
            <a:ext cx="6082549" cy="625474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3D54C-F4F9-4FBF-80F6-F45EFD6A2CFF}"/>
              </a:ext>
            </a:extLst>
          </p:cNvPr>
          <p:cNvSpPr/>
          <p:nvPr userDrawn="1"/>
        </p:nvSpPr>
        <p:spPr>
          <a:xfrm>
            <a:off x="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0E28C-9E20-435C-99D0-48CF2909019B}"/>
              </a:ext>
            </a:extLst>
          </p:cNvPr>
          <p:cNvSpPr/>
          <p:nvPr userDrawn="1"/>
        </p:nvSpPr>
        <p:spPr>
          <a:xfrm>
            <a:off x="121339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6EA5A-9289-4E46-9AB8-457FE7AD1491}"/>
              </a:ext>
            </a:extLst>
          </p:cNvPr>
          <p:cNvSpPr/>
          <p:nvPr userDrawn="1"/>
        </p:nvSpPr>
        <p:spPr>
          <a:xfrm>
            <a:off x="182008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425AF3-AF4E-4334-8EF6-9C9C36BFF6E9}"/>
              </a:ext>
            </a:extLst>
          </p:cNvPr>
          <p:cNvSpPr/>
          <p:nvPr userDrawn="1"/>
        </p:nvSpPr>
        <p:spPr>
          <a:xfrm>
            <a:off x="242678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44959B-5FB7-4710-8EB4-C6F2E27C47D4}"/>
              </a:ext>
            </a:extLst>
          </p:cNvPr>
          <p:cNvSpPr/>
          <p:nvPr userDrawn="1"/>
        </p:nvSpPr>
        <p:spPr>
          <a:xfrm>
            <a:off x="3033475" y="0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72CBB0-055F-4C86-A198-4CCA83E0D07C}"/>
              </a:ext>
            </a:extLst>
          </p:cNvPr>
          <p:cNvSpPr/>
          <p:nvPr userDrawn="1"/>
        </p:nvSpPr>
        <p:spPr>
          <a:xfrm>
            <a:off x="364017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07067-9434-4548-88C1-96187DB5A02A}"/>
              </a:ext>
            </a:extLst>
          </p:cNvPr>
          <p:cNvSpPr/>
          <p:nvPr userDrawn="1"/>
        </p:nvSpPr>
        <p:spPr>
          <a:xfrm>
            <a:off x="424686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ACD849-640F-48CE-8342-1AE774134F52}"/>
              </a:ext>
            </a:extLst>
          </p:cNvPr>
          <p:cNvSpPr/>
          <p:nvPr userDrawn="1"/>
        </p:nvSpPr>
        <p:spPr>
          <a:xfrm>
            <a:off x="485356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95952-CF8E-4D15-9CC8-CA4743A73453}"/>
              </a:ext>
            </a:extLst>
          </p:cNvPr>
          <p:cNvSpPr/>
          <p:nvPr userDrawn="1"/>
        </p:nvSpPr>
        <p:spPr>
          <a:xfrm>
            <a:off x="5460256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A4A50-99ED-4ED2-8288-09A681E55857}"/>
              </a:ext>
            </a:extLst>
          </p:cNvPr>
          <p:cNvSpPr/>
          <p:nvPr userDrawn="1"/>
        </p:nvSpPr>
        <p:spPr>
          <a:xfrm>
            <a:off x="606695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E24E4D-15D7-4BF5-9092-BD4E86DB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093093-F077-4A1D-A6ED-946369A58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3E355-5671-4FE4-8958-99FC40EF5B1D}"/>
              </a:ext>
            </a:extLst>
          </p:cNvPr>
          <p:cNvSpPr/>
          <p:nvPr userDrawn="1"/>
        </p:nvSpPr>
        <p:spPr>
          <a:xfrm>
            <a:off x="6743700" y="28502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3D699E8-339D-4753-8032-13F328C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7214" y="6356350"/>
            <a:ext cx="2808515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24FE381-D866-4C7F-95D5-4CF34B3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ellaneous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4A94B9-9E00-4DD6-BCD4-604645044CAD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9AA0F-90FD-444F-B618-EE6F4C1F122A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5D740-BF58-4DAE-A85B-5EF9B6EE3615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B3B2E1-FF09-40A7-993A-BFF59632C25C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9981C2-BC8B-44CC-9A8B-A5B381264380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FAAD0A-E8F9-47F8-874E-433E4C9A92AC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ABB2-3607-4850-A2E7-141BF30EA1E4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BB6AA-DB66-48A4-BBD2-9B36C02E5371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9AC868-5C63-419B-8791-593862E707C6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6AF71-D03B-4190-8590-1688288FB9F2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A6CEDE-A238-4C3A-B315-B3D3081EC7CC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CE100-6140-4208-8CE9-DFE45B35007E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75F84B-6DC9-4492-A492-95E4ABEF1B78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788D4C-E960-45E8-ABC4-72FC2128647B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8D71AB-A26E-43A9-B413-A59CFBCDD9B1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1E9C91-A1C1-432A-9523-A511B304162F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D3C8E1-8F58-4916-9097-718454DAC9FC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465436-7CD8-4713-84B2-BE392283D71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4BFDB3-CC2F-4666-9557-90812A8E5147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D356C3-53D1-4AF1-B3FD-AEEFF75FDB5C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89E7C-AF7A-4E82-B01B-1A945C7BBF79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05B19F-DE4A-4705-A964-0579015AED0E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99157-3482-4535-BECD-566EFFF308AD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8CCBF5-CCDC-43C9-B57D-B9DAE23B58BE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2D896-790A-420A-BBFB-AFDB7BD9B603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941E70-EE67-4F80-B753-2F6426D0A9DA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51E552-2222-4200-8E39-4DF2BEB677FD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3002CA-9883-43A9-B000-00F9F7A14D27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1A1E0B-5D8C-42BB-8493-4A6E267A7C73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E86EA3-C77E-4F5B-B2D8-06ACD07DECA4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D0E5EA-DA68-48FA-984B-26F2185EF431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E5F851-80EC-44A1-B97A-D40F00A63A11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D6FCB-D2DE-4100-B034-4F158AA21763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3C2CDE-BD78-4521-A433-7332BF3D57FA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4BBE4B76-BA2D-4EA4-A178-30F57AC1DF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43984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045FF175-F59F-4A69-B296-E046C77842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43984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FBAA7D2D-B5F0-416A-A89F-1DC3E6A877E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43984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01187116-E25F-47A2-9BC5-532F3F42D3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43980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B69B6CD5-B022-423C-A017-AD2D8FFA066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5226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06A7180A-5FBF-4DE7-A668-E24E022DFA9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5226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EFABF40-7E40-4F8A-80D3-DB5903EEBDF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5226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FFD10C91-B253-496D-889A-D48B1A0AA55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62665" y="5226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9FDBCD91-EE94-4107-8814-059FE0E8F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6" y="629616"/>
            <a:ext cx="9371048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Date Placeholder 3">
            <a:extLst>
              <a:ext uri="{FF2B5EF4-FFF2-40B4-BE49-F238E27FC236}">
                <a16:creationId xmlns:a16="http://schemas.microsoft.com/office/drawing/2014/main" id="{3EDC5EF0-E937-47AD-8F93-11A7E0319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4" name="Footer Placeholder 4">
            <a:extLst>
              <a:ext uri="{FF2B5EF4-FFF2-40B4-BE49-F238E27FC236}">
                <a16:creationId xmlns:a16="http://schemas.microsoft.com/office/drawing/2014/main" id="{4CB9AE8E-EB22-4097-951C-4A6E38B2D47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5" name="Slide Number Placeholder 5">
            <a:extLst>
              <a:ext uri="{FF2B5EF4-FFF2-40B4-BE49-F238E27FC236}">
                <a16:creationId xmlns:a16="http://schemas.microsoft.com/office/drawing/2014/main" id="{D89D10F4-442B-4B78-B541-92469482E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50" r:id="rId5"/>
    <p:sldLayoutId id="2147483682" r:id="rId6"/>
    <p:sldLayoutId id="2147483667" r:id="rId7"/>
    <p:sldLayoutId id="2147483668" r:id="rId8"/>
    <p:sldLayoutId id="2147483656" r:id="rId9"/>
    <p:sldLayoutId id="2147483677" r:id="rId10"/>
    <p:sldLayoutId id="2147483664" r:id="rId11"/>
    <p:sldLayoutId id="2147483678" r:id="rId12"/>
    <p:sldLayoutId id="2147483679" r:id="rId13"/>
    <p:sldLayoutId id="2147483680" r:id="rId14"/>
    <p:sldLayoutId id="2147483673" r:id="rId15"/>
    <p:sldLayoutId id="214748368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053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.sv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324" y="-317500"/>
            <a:ext cx="6401352" cy="147501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RESCUE my HOME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6200" y="999745"/>
            <a:ext cx="4419599" cy="590321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solidFill>
                  <a:schemeClr val="tx1"/>
                </a:solidFill>
              </a:rPr>
              <a:t>Increasing Adoption and Decreasing Suffering </a:t>
            </a: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1200" i="1" cap="none" dirty="0">
                <a:solidFill>
                  <a:schemeClr val="tx1"/>
                </a:solidFill>
              </a:rPr>
              <a:t>at the Austin Animal Center</a:t>
            </a:r>
            <a:endParaRPr lang="en-US" sz="1400" i="1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0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D3E8937-8AB2-44B3-9873-3F4E090C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Adoption Analysis: </a:t>
            </a:r>
            <a:r>
              <a:rPr lang="en-IN" b="0" dirty="0">
                <a:solidFill>
                  <a:schemeClr val="tx1"/>
                </a:solidFill>
              </a:rPr>
              <a:t>Uncovering Biases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FEDFE2-6D21-4D2F-A556-333CE895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6" name="Picture 6" descr="Big Fella Photograph by Dave Bowman">
            <a:extLst>
              <a:ext uri="{FF2B5EF4-FFF2-40B4-BE49-F238E27FC236}">
                <a16:creationId xmlns:a16="http://schemas.microsoft.com/office/drawing/2014/main" id="{B6C4923C-7C5A-4752-AC85-C98C79B2CD4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371"/>
          <a:stretch>
            <a:fillRect/>
          </a:stretch>
        </p:blipFill>
        <p:spPr bwMode="auto">
          <a:xfrm>
            <a:off x="-3175" y="0"/>
            <a:ext cx="6082549" cy="686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6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7793199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Median Time to Adopt </a:t>
            </a:r>
            <a:r>
              <a:rPr lang="en-US" b="0" dirty="0">
                <a:solidFill>
                  <a:schemeClr val="tx2"/>
                </a:solidFill>
              </a:rPr>
              <a:t>(All Animals)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21B0E4-5F5E-4F6B-AAA1-21ECA8A8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274" y="4452809"/>
            <a:ext cx="9823450" cy="590550"/>
          </a:xfrm>
        </p:spPr>
        <p:txBody>
          <a:bodyPr vert="horz" lIns="0" tIns="45720" rIns="91440" bIns="45720" rtlCol="0" anchor="t">
            <a:norm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Median Time for Adoption = 4 days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7D58A-CEFC-4CE5-848C-5036D47CCE89}"/>
              </a:ext>
            </a:extLst>
          </p:cNvPr>
          <p:cNvSpPr txBox="1">
            <a:spLocks/>
          </p:cNvSpPr>
          <p:nvPr/>
        </p:nvSpPr>
        <p:spPr>
          <a:xfrm>
            <a:off x="1353900" y="5181018"/>
            <a:ext cx="9823450" cy="590550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Not all animals get adopted at the same time. Some wait for longer than others!</a:t>
            </a:r>
          </a:p>
        </p:txBody>
      </p:sp>
      <p:pic>
        <p:nvPicPr>
          <p:cNvPr id="6" name="Google Shape;81;p17">
            <a:extLst>
              <a:ext uri="{FF2B5EF4-FFF2-40B4-BE49-F238E27FC236}">
                <a16:creationId xmlns:a16="http://schemas.microsoft.com/office/drawing/2014/main" id="{16ED87BA-457B-4C95-89DC-57717FCC9C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00" y="1393149"/>
            <a:ext cx="7793199" cy="3059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81FA1-2910-457F-B6BD-7D29D07E8BEB}"/>
              </a:ext>
            </a:extLst>
          </p:cNvPr>
          <p:cNvSpPr txBox="1"/>
          <p:nvPr/>
        </p:nvSpPr>
        <p:spPr>
          <a:xfrm>
            <a:off x="1235074" y="5532176"/>
            <a:ext cx="975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T</a:t>
            </a:r>
            <a:r>
              <a:rPr lang="en" dirty="0"/>
              <a:t>here are some animals that get adopted on the same day, and others that can take even upto 9 days.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48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95631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Dogs vs Cats: Is there favoritism in adoption?</a:t>
            </a:r>
          </a:p>
        </p:txBody>
      </p:sp>
      <p:pic>
        <p:nvPicPr>
          <p:cNvPr id="11" name="Google Shape;89;p18">
            <a:extLst>
              <a:ext uri="{FF2B5EF4-FFF2-40B4-BE49-F238E27FC236}">
                <a16:creationId xmlns:a16="http://schemas.microsoft.com/office/drawing/2014/main" id="{C78DD257-588F-415A-AF0A-86D93CCEC5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2083"/>
          <a:stretch/>
        </p:blipFill>
        <p:spPr>
          <a:xfrm>
            <a:off x="2327935" y="1423433"/>
            <a:ext cx="8183827" cy="3173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4C8DEB-E03F-444F-AD11-45B25387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274" y="4694109"/>
            <a:ext cx="9823450" cy="590550"/>
          </a:xfrm>
        </p:spPr>
        <p:txBody>
          <a:bodyPr vert="horz" lIns="0" tIns="45720" rIns="91440" bIns="45720" rtlCol="0" anchor="t">
            <a:norm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Average Time for Adoption </a:t>
            </a:r>
            <a:r>
              <a:rPr lang="en-US" sz="2400" dirty="0">
                <a:solidFill>
                  <a:schemeClr val="tx2"/>
                </a:solidFill>
                <a:sym typeface="Wingdings" panose="05000000000000000000" pitchFamily="2" charset="2"/>
              </a:rPr>
              <a:t> Dogs = Cats (approximately)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F88EEE-9712-4674-8F65-9F507932B5CA}"/>
              </a:ext>
            </a:extLst>
          </p:cNvPr>
          <p:cNvSpPr txBox="1">
            <a:spLocks/>
          </p:cNvSpPr>
          <p:nvPr/>
        </p:nvSpPr>
        <p:spPr>
          <a:xfrm>
            <a:off x="1734900" y="5152767"/>
            <a:ext cx="9823450" cy="590550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Cats have more variance (SD = 0.27) vs dogs (SD = 0.18)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2941C5D-833A-462D-88C0-81480FEE4522}"/>
              </a:ext>
            </a:extLst>
          </p:cNvPr>
          <p:cNvSpPr txBox="1">
            <a:spLocks/>
          </p:cNvSpPr>
          <p:nvPr/>
        </p:nvSpPr>
        <p:spPr>
          <a:xfrm>
            <a:off x="1565274" y="5933817"/>
            <a:ext cx="9823450" cy="590550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</a:rPr>
              <a:t>However, this doesn’t tell us if one is more preferred than the other.</a:t>
            </a:r>
          </a:p>
        </p:txBody>
      </p:sp>
    </p:spTree>
    <p:extLst>
      <p:ext uri="{BB962C8B-B14F-4D97-AF65-F5344CB8AC3E}">
        <p14:creationId xmlns:p14="http://schemas.microsoft.com/office/powerpoint/2010/main" val="30155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95631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Dogs vs Cats: Is there favoritism in adoption?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4C8DEB-E03F-444F-AD11-45B25387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274" y="4910009"/>
            <a:ext cx="9823450" cy="590550"/>
          </a:xfrm>
        </p:spPr>
        <p:txBody>
          <a:bodyPr vert="horz" lIns="0" tIns="45720" rIns="91440" bIns="45720" rtlCol="0" anchor="t">
            <a:normAutofit fontScale="85000" lnSpcReduction="10000"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Dogs have more number of adoptions and returns to owner than cats</a:t>
            </a:r>
            <a:r>
              <a:rPr lang="en-US" sz="2400">
                <a:solidFill>
                  <a:schemeClr val="tx2"/>
                </a:solidFill>
              </a:rPr>
              <a:t> or other animal types.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55D1D-5B4F-4196-A507-D054C7919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1574542"/>
            <a:ext cx="5105400" cy="32289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39C7A5-61E3-4585-A252-80AB05F2B838}"/>
              </a:ext>
            </a:extLst>
          </p:cNvPr>
          <p:cNvSpPr txBox="1">
            <a:spLocks/>
          </p:cNvSpPr>
          <p:nvPr/>
        </p:nvSpPr>
        <p:spPr>
          <a:xfrm>
            <a:off x="1501774" y="1277809"/>
            <a:ext cx="9823450" cy="590550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Animal (Dog, Cat, Other) vs Outcome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63BE4-5A9B-47C4-96C5-693C9F72316F}"/>
              </a:ext>
            </a:extLst>
          </p:cNvPr>
          <p:cNvSpPr txBox="1"/>
          <p:nvPr/>
        </p:nvSpPr>
        <p:spPr>
          <a:xfrm>
            <a:off x="1765300" y="5683935"/>
            <a:ext cx="9004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Therefore, </a:t>
            </a:r>
            <a:r>
              <a:rPr lang="en-US" sz="2400" b="1" dirty="0">
                <a:solidFill>
                  <a:srgbClr val="FFC000"/>
                </a:solidFill>
              </a:rPr>
              <a:t>dogs can be concluded as more desirable than cats.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222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95631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Are all dogs favorite?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4C8DEB-E03F-444F-AD11-45B25387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874" y="2339622"/>
            <a:ext cx="9823450" cy="590550"/>
          </a:xfrm>
        </p:spPr>
        <p:txBody>
          <a:bodyPr vert="horz" lIns="0" tIns="45720" rIns="91440" bIns="45720" rtlCol="0" anchor="t">
            <a:normAutofit fontScale="85000" lnSpcReduction="10000"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Just because dogs are more preferred than cats, can we extend this desirability for all breeds?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63BE4-5A9B-47C4-96C5-693C9F72316F}"/>
              </a:ext>
            </a:extLst>
          </p:cNvPr>
          <p:cNvSpPr txBox="1"/>
          <p:nvPr/>
        </p:nvSpPr>
        <p:spPr>
          <a:xfrm>
            <a:off x="1765300" y="3842435"/>
            <a:ext cx="9004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Does a dog breed affect its desirability to find a home?</a:t>
            </a:r>
          </a:p>
        </p:txBody>
      </p:sp>
    </p:spTree>
    <p:extLst>
      <p:ext uri="{BB962C8B-B14F-4D97-AF65-F5344CB8AC3E}">
        <p14:creationId xmlns:p14="http://schemas.microsoft.com/office/powerpoint/2010/main" val="377468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95631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Popular Dog Breeds in Shelter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17DA1-568A-4942-B818-5A555267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7" y="1409699"/>
            <a:ext cx="6430963" cy="54385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DA2E54-59DF-4F9C-A511-6E19998DB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215922"/>
            <a:ext cx="4749800" cy="2067278"/>
          </a:xfrm>
        </p:spPr>
        <p:txBody>
          <a:bodyPr vert="horz" lIns="0" tIns="45720" rIns="91440" bIns="45720" rtlCol="0" anchor="t"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 can see that </a:t>
            </a:r>
            <a:r>
              <a:rPr lang="en-US" sz="2000" dirty="0">
                <a:solidFill>
                  <a:srgbClr val="FFC000"/>
                </a:solidFill>
              </a:rPr>
              <a:t>Pitbull and its mixed/cross breeds are the most common breed</a:t>
            </a:r>
            <a:r>
              <a:rPr lang="en-US" sz="2000" dirty="0">
                <a:solidFill>
                  <a:schemeClr val="tx1"/>
                </a:solidFill>
              </a:rPr>
              <a:t> with a definite outcome from the shelter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67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95631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Desirability of a Breed: Pitbull 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DA2E54-59DF-4F9C-A511-6E19998DB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300" y="1306511"/>
            <a:ext cx="4508500" cy="3468689"/>
          </a:xfrm>
        </p:spPr>
        <p:txBody>
          <a:bodyPr vert="horz" lIns="0" tIns="45720" rIns="91440" bIns="45720" rtlCol="0" anchor="t">
            <a:normAutofit/>
          </a:bodyPr>
          <a:lstStyle/>
          <a:p>
            <a:pPr algn="l"/>
            <a:b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We can see a few interesting insights from the above chart -</a:t>
            </a:r>
          </a:p>
          <a:p>
            <a:pPr algn="l">
              <a:buFont typeface="+mj-lt"/>
              <a:buAutoNum type="arabicPeriod"/>
            </a:pPr>
            <a:r>
              <a:rPr lang="en-US" sz="1050" b="1" i="0" dirty="0">
                <a:solidFill>
                  <a:srgbClr val="000000"/>
                </a:solidFill>
                <a:effectLst/>
                <a:latin typeface="Helvetica Neue"/>
              </a:rPr>
              <a:t>% Owner Surrender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 is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elvetica Neue"/>
              </a:rPr>
              <a:t>Low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 as compared to other breeds - This implies that </a:t>
            </a:r>
            <a:r>
              <a:rPr lang="en-US" sz="1050" b="0" i="0" dirty="0">
                <a:solidFill>
                  <a:srgbClr val="FFC000"/>
                </a:solidFill>
                <a:effectLst/>
                <a:latin typeface="Helvetica Neue"/>
              </a:rPr>
              <a:t>Pitbull's are less likely to be surrendered by their owner,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indicating to their desirability</a:t>
            </a:r>
          </a:p>
          <a:p>
            <a:pPr algn="l">
              <a:buFont typeface="+mj-lt"/>
              <a:buAutoNum type="arabicPeriod"/>
            </a:pPr>
            <a:r>
              <a:rPr lang="en-US" sz="1050" b="1" i="0" dirty="0">
                <a:solidFill>
                  <a:srgbClr val="000000"/>
                </a:solidFill>
                <a:effectLst/>
                <a:latin typeface="Helvetica Neue"/>
              </a:rPr>
              <a:t>% Return to Owner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 is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elvetica Neue"/>
              </a:rPr>
              <a:t>Very High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 as compared to other breeds - This could be because </a:t>
            </a:r>
            <a:r>
              <a:rPr lang="en-US" sz="1050" b="0" i="0" dirty="0">
                <a:solidFill>
                  <a:srgbClr val="FFC000"/>
                </a:solidFill>
                <a:effectLst/>
                <a:latin typeface="Helvetica Neue"/>
              </a:rPr>
              <a:t>Pitbull's are loved by their owners and develop a sense of attachment that makes about 31% of the Pitbull's return to their owners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(though, the owners take time to realize that they are missing their dog (high avg. number of days to return). Yet another indication for desirability.</a:t>
            </a:r>
          </a:p>
          <a:p>
            <a:pPr algn="l">
              <a:buFont typeface="+mj-lt"/>
              <a:buAutoNum type="arabicPeriod"/>
            </a:pPr>
            <a:r>
              <a:rPr lang="en-US" sz="1050" b="1" i="0" dirty="0">
                <a:solidFill>
                  <a:srgbClr val="000000"/>
                </a:solidFill>
                <a:effectLst/>
                <a:latin typeface="Helvetica Neue"/>
              </a:rPr>
              <a:t>% Stray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 is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elvetica Neue"/>
              </a:rPr>
              <a:t>Low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 as compared to other breeds - Since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Helvetica Neue"/>
              </a:rPr>
              <a:t>Pitbulls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are predominantly domestic breeds, </a:t>
            </a:r>
            <a:r>
              <a:rPr lang="en-US" sz="1050" b="0" i="0" dirty="0" err="1">
                <a:solidFill>
                  <a:srgbClr val="FFC000"/>
                </a:solidFill>
                <a:effectLst/>
                <a:latin typeface="Helvetica Neue"/>
              </a:rPr>
              <a:t>pitbulls</a:t>
            </a:r>
            <a:r>
              <a:rPr lang="en-US" sz="1050" b="0" i="0" dirty="0">
                <a:solidFill>
                  <a:srgbClr val="FFC000"/>
                </a:solidFill>
                <a:effectLst/>
                <a:latin typeface="Helvetica Neue"/>
              </a:rPr>
              <a:t> are lesser often stray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than other breeds.</a:t>
            </a:r>
          </a:p>
          <a:p>
            <a:pPr algn="l"/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Across other metrics, we can observe that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Helvetica Neue"/>
              </a:rPr>
              <a:t>Pitbulls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have a slightly lower percentage of adoption and once in the shelter, it takes a long time for a Pit Bull to find home, </a:t>
            </a:r>
            <a:r>
              <a:rPr lang="en-US" sz="1050" b="0" i="0" dirty="0">
                <a:solidFill>
                  <a:srgbClr val="FFC000"/>
                </a:solidFill>
                <a:effectLst/>
                <a:latin typeface="Helvetica Neue"/>
              </a:rPr>
              <a:t>thu</a:t>
            </a:r>
            <a:r>
              <a:rPr lang="en-US" sz="1050" dirty="0">
                <a:solidFill>
                  <a:srgbClr val="FFC000"/>
                </a:solidFill>
                <a:latin typeface="Helvetica Neue"/>
              </a:rPr>
              <a:t>s making it less desirable perhaps due to its belligerent image, while known to being a loyal/attached pet.</a:t>
            </a:r>
            <a:endParaRPr lang="en-US" sz="1050" b="0" i="0" dirty="0">
              <a:solidFill>
                <a:srgbClr val="FFC000"/>
              </a:solidFill>
              <a:effectLst/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7D486-01B0-4CF1-8A54-9497A412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15" y="1306512"/>
            <a:ext cx="6239898" cy="52974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400153-04BA-48C0-AF7C-8DFF7CF67D54}"/>
              </a:ext>
            </a:extLst>
          </p:cNvPr>
          <p:cNvSpPr txBox="1">
            <a:spLocks/>
          </p:cNvSpPr>
          <p:nvPr/>
        </p:nvSpPr>
        <p:spPr>
          <a:xfrm>
            <a:off x="6629400" y="4775200"/>
            <a:ext cx="5395913" cy="365918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FFC000"/>
                </a:solidFill>
                <a:latin typeface="Helvetica Neue"/>
              </a:rPr>
              <a:t>Austin Animal Shelter should promote adoption of </a:t>
            </a:r>
            <a:r>
              <a:rPr lang="en-US" sz="1800" b="1" dirty="0" err="1">
                <a:solidFill>
                  <a:srgbClr val="FFC000"/>
                </a:solidFill>
                <a:latin typeface="Helvetica Neue"/>
              </a:rPr>
              <a:t>Pitbulls</a:t>
            </a:r>
            <a:r>
              <a:rPr lang="en-US" sz="1800" b="1" dirty="0">
                <a:solidFill>
                  <a:srgbClr val="FFC000"/>
                </a:solidFill>
                <a:latin typeface="Helvetica Neue"/>
              </a:rPr>
              <a:t> and use data to challenge the biases and stereotypes against such breeds.</a:t>
            </a:r>
          </a:p>
          <a:p>
            <a:endParaRPr lang="en-US" sz="18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1800" dirty="0">
                <a:solidFill>
                  <a:srgbClr val="000000"/>
                </a:solidFill>
                <a:latin typeface="Helvetica Neue"/>
              </a:rPr>
              <a:t>This will help ease some pressure off the capacity.</a:t>
            </a:r>
            <a:endParaRPr lang="en-US" sz="1800" dirty="0">
              <a:solidFill>
                <a:srgbClr val="FFC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63453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95631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Are all dogs favorite?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4C8DEB-E03F-444F-AD11-45B25387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874" y="2339622"/>
            <a:ext cx="9823450" cy="590550"/>
          </a:xfrm>
        </p:spPr>
        <p:txBody>
          <a:bodyPr vert="horz" lIns="0" tIns="45720" rIns="91440" bIns="45720" rtlCol="0" anchor="t">
            <a:normAutofit fontScale="85000" lnSpcReduction="10000"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Just because dogs are more preferred than cats, can we extend this desirability for all breeds?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63BE4-5A9B-47C4-96C5-693C9F72316F}"/>
              </a:ext>
            </a:extLst>
          </p:cNvPr>
          <p:cNvSpPr txBox="1"/>
          <p:nvPr/>
        </p:nvSpPr>
        <p:spPr>
          <a:xfrm>
            <a:off x="1765300" y="3842435"/>
            <a:ext cx="9004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Does a dog breed affect its desirability to find a home?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C000"/>
                </a:solidFill>
                <a:latin typeface="Gill Sans Nova"/>
              </a:rPr>
              <a:t>Yes.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84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D3E8937-8AB2-44B3-9873-3F4E090C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Safety Analysis: </a:t>
            </a:r>
            <a:r>
              <a:rPr lang="en-IN" b="0" dirty="0">
                <a:solidFill>
                  <a:schemeClr val="tx1"/>
                </a:solidFill>
              </a:rPr>
              <a:t>Avoiding Euthanasia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FEDFE2-6D21-4D2F-A556-333CE895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pic>
        <p:nvPicPr>
          <p:cNvPr id="6160" name="Picture 16" descr="Pet Euthanasia at Home: When It's Time &amp; What to Expect | Preventive Vet">
            <a:extLst>
              <a:ext uri="{FF2B5EF4-FFF2-40B4-BE49-F238E27FC236}">
                <a16:creationId xmlns:a16="http://schemas.microsoft.com/office/drawing/2014/main" id="{A7C08527-0F99-408D-86DE-65FA9F87A22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5" r="25645"/>
          <a:stretch>
            <a:fillRect/>
          </a:stretch>
        </p:blipFill>
        <p:spPr bwMode="auto">
          <a:xfrm>
            <a:off x="-3175" y="0"/>
            <a:ext cx="6082549" cy="686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4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95631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Euthanasia and Public Sentiment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4C8DEB-E03F-444F-AD11-45B25387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274" y="5418009"/>
            <a:ext cx="9823450" cy="590550"/>
          </a:xfrm>
        </p:spPr>
        <p:txBody>
          <a:bodyPr vert="horz" lIns="0" tIns="45720" rIns="91440" bIns="45720" rtlCol="0" anchor="t">
            <a:normAutofit fontScale="85000" lnSpcReduction="20000"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Community outrage, organizations like PETA, and animal rights wings have minimized the number of euthanized animals per year. </a:t>
            </a:r>
            <a:r>
              <a:rPr lang="en-US" sz="2400" b="1" dirty="0">
                <a:solidFill>
                  <a:schemeClr val="tx1"/>
                </a:solidFill>
              </a:rPr>
              <a:t>However, more can be done.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139A4-2309-430B-85DC-9A69D911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867079"/>
            <a:ext cx="9410700" cy="3311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9B99C8-3C35-42BE-84D0-C0B021E2D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1632129"/>
            <a:ext cx="27908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0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48133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FCE27-D56E-4D7D-9A28-3C699A6B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649" y="1897063"/>
            <a:ext cx="9156701" cy="590550"/>
          </a:xfrm>
        </p:spPr>
        <p:txBody>
          <a:bodyPr vert="horz" lIns="0" tIns="45720" rIns="91440" bIns="45720" rtlCol="0" anchor="t">
            <a:norm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</a:rPr>
              <a:t>Capacity Crunch.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52D824-A781-4522-BE19-E6D02992DE27}"/>
              </a:ext>
            </a:extLst>
          </p:cNvPr>
          <p:cNvSpPr txBox="1">
            <a:spLocks/>
          </p:cNvSpPr>
          <p:nvPr/>
        </p:nvSpPr>
        <p:spPr>
          <a:xfrm>
            <a:off x="1530349" y="3078163"/>
            <a:ext cx="9156701" cy="590550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But is it really that big a deal?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C83F3-DFE1-462D-98A2-1C5267155F59}"/>
              </a:ext>
            </a:extLst>
          </p:cNvPr>
          <p:cNvSpPr/>
          <p:nvPr/>
        </p:nvSpPr>
        <p:spPr>
          <a:xfrm rot="20156806">
            <a:off x="11355980" y="6114696"/>
            <a:ext cx="914400" cy="9144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25CA3F-B899-4358-9D02-61E35E8008DA}"/>
              </a:ext>
            </a:extLst>
          </p:cNvPr>
          <p:cNvSpPr/>
          <p:nvPr/>
        </p:nvSpPr>
        <p:spPr>
          <a:xfrm rot="20156806">
            <a:off x="10682880" y="5251096"/>
            <a:ext cx="914400" cy="9144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661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95631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Euthanized Animals vs Intake Type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4C8DEB-E03F-444F-AD11-45B25387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274" y="5138609"/>
            <a:ext cx="9823450" cy="590550"/>
          </a:xfrm>
        </p:spPr>
        <p:txBody>
          <a:bodyPr vert="horz" lIns="0" tIns="45720" rIns="91440" bIns="45720" rtlCol="0" anchor="t">
            <a:norm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Out of the Euthanasia Requests, </a:t>
            </a:r>
            <a:r>
              <a:rPr lang="en-US" sz="2400">
                <a:solidFill>
                  <a:srgbClr val="FFC000"/>
                </a:solidFill>
              </a:rPr>
              <a:t>78% ended up getting euthanized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39C7A5-61E3-4585-A252-80AB05F2B838}"/>
              </a:ext>
            </a:extLst>
          </p:cNvPr>
          <p:cNvSpPr txBox="1">
            <a:spLocks/>
          </p:cNvSpPr>
          <p:nvPr/>
        </p:nvSpPr>
        <p:spPr>
          <a:xfrm>
            <a:off x="1501774" y="1277809"/>
            <a:ext cx="9823450" cy="590550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Euthanized Animals vs Intake Type</a:t>
            </a:r>
          </a:p>
        </p:txBody>
      </p:sp>
      <p:pic>
        <p:nvPicPr>
          <p:cNvPr id="7" name="Google Shape;110;p22">
            <a:extLst>
              <a:ext uri="{FF2B5EF4-FFF2-40B4-BE49-F238E27FC236}">
                <a16:creationId xmlns:a16="http://schemas.microsoft.com/office/drawing/2014/main" id="{732CF131-0930-408B-9567-D10E70BD6E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022" y="1388517"/>
            <a:ext cx="8839204" cy="332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BA8C84-888D-4344-B617-08DE29ECEED5}"/>
              </a:ext>
            </a:extLst>
          </p:cNvPr>
          <p:cNvSpPr txBox="1">
            <a:spLocks/>
          </p:cNvSpPr>
          <p:nvPr/>
        </p:nvSpPr>
        <p:spPr>
          <a:xfrm>
            <a:off x="1717674" y="4694109"/>
            <a:ext cx="9823450" cy="590550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Total Euthanasia = 6.5%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230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95631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Euthanized Animals vs Outcome Type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4C8DEB-E03F-444F-AD11-45B25387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0" y="5176708"/>
            <a:ext cx="10385424" cy="817691"/>
          </a:xfrm>
        </p:spPr>
        <p:txBody>
          <a:bodyPr vert="horz" lIns="0" tIns="45720" rIns="91440" bIns="45720" rtlCol="0" anchor="t">
            <a:normAutofit fontScale="92500"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However,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rgbClr val="FFC000"/>
                </a:solidFill>
              </a:rPr>
              <a:t>~600 animals got euthanized with a “aggressive” or “behavior” as a cause for euthanasia.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39C7A5-61E3-4585-A252-80AB05F2B838}"/>
              </a:ext>
            </a:extLst>
          </p:cNvPr>
          <p:cNvSpPr txBox="1">
            <a:spLocks/>
          </p:cNvSpPr>
          <p:nvPr/>
        </p:nvSpPr>
        <p:spPr>
          <a:xfrm>
            <a:off x="1501774" y="1277809"/>
            <a:ext cx="9823450" cy="590550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Euthanized Animals vs Intake Type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BA8C84-888D-4344-B617-08DE29ECEED5}"/>
              </a:ext>
            </a:extLst>
          </p:cNvPr>
          <p:cNvSpPr txBox="1">
            <a:spLocks/>
          </p:cNvSpPr>
          <p:nvPr/>
        </p:nvSpPr>
        <p:spPr>
          <a:xfrm>
            <a:off x="1717674" y="4694109"/>
            <a:ext cx="9823450" cy="590550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Rabies Risk and Suffering are the popular causes behind euthanasia.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8" name="Google Shape;105;p21">
            <a:extLst>
              <a:ext uri="{FF2B5EF4-FFF2-40B4-BE49-F238E27FC236}">
                <a16:creationId xmlns:a16="http://schemas.microsoft.com/office/drawing/2014/main" id="{23250F6B-395E-448E-8A15-4C05DC2B18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300" y="1328938"/>
            <a:ext cx="8839204" cy="334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78E49A-E452-4506-B653-372A14500585}"/>
              </a:ext>
            </a:extLst>
          </p:cNvPr>
          <p:cNvSpPr txBox="1">
            <a:spLocks/>
          </p:cNvSpPr>
          <p:nvPr/>
        </p:nvSpPr>
        <p:spPr>
          <a:xfrm>
            <a:off x="1816100" y="5862508"/>
            <a:ext cx="9347200" cy="81769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i="1" dirty="0">
                <a:solidFill>
                  <a:schemeClr val="tx1"/>
                </a:solidFill>
              </a:rPr>
              <a:t>Austin Animal Center can work to reduce this number and thus improve the public sentiment towards their no-kill animal shelter.</a:t>
            </a:r>
            <a:endParaRPr lang="en-US" sz="20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69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95631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Recommendations Summary</a:t>
            </a:r>
          </a:p>
        </p:txBody>
      </p:sp>
    </p:spTree>
    <p:extLst>
      <p:ext uri="{BB962C8B-B14F-4D97-AF65-F5344CB8AC3E}">
        <p14:creationId xmlns:p14="http://schemas.microsoft.com/office/powerpoint/2010/main" val="366841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324" y="304800"/>
            <a:ext cx="6401352" cy="147501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7034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92596A-0F76-47E4-B994-29C16C5F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9" b="57935"/>
          <a:stretch/>
        </p:blipFill>
        <p:spPr>
          <a:xfrm>
            <a:off x="3687268" y="3509457"/>
            <a:ext cx="3674464" cy="15608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122B57-3F64-44AB-BE21-F4100F77A6C6}"/>
              </a:ext>
            </a:extLst>
          </p:cNvPr>
          <p:cNvGrpSpPr/>
          <p:nvPr/>
        </p:nvGrpSpPr>
        <p:grpSpPr>
          <a:xfrm>
            <a:off x="980078" y="1809850"/>
            <a:ext cx="4544422" cy="1521730"/>
            <a:chOff x="1282700" y="1371569"/>
            <a:chExt cx="9499600" cy="32861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51E43D-54A9-437E-9CA8-195816C0A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9700" y="2200275"/>
              <a:ext cx="9372600" cy="24574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B84E7F-CE8D-4F10-A962-9D10119C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2700" y="1371569"/>
              <a:ext cx="4953000" cy="7810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48133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Big deal?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DE3B1-5444-4227-B9C7-7C8D6848BA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717" b="-1430"/>
          <a:stretch/>
        </p:blipFill>
        <p:spPr>
          <a:xfrm>
            <a:off x="7361732" y="4892102"/>
            <a:ext cx="3674464" cy="156084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71CACBF-78E4-49B1-9382-E2109CC1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0" y="2467315"/>
            <a:ext cx="9156701" cy="590550"/>
          </a:xfrm>
        </p:spPr>
        <p:txBody>
          <a:bodyPr vert="horz" lIns="0" tIns="45720" rIns="91440" bIns="45720" rtlCol="0" anchor="t">
            <a:norm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</a:rPr>
              <a:t>Capacity </a:t>
            </a:r>
            <a:r>
              <a:rPr lang="en-US" sz="2800" b="1" dirty="0">
                <a:solidFill>
                  <a:srgbClr val="AC8300"/>
                </a:solidFill>
              </a:rPr>
              <a:t>Crisis.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9AD81B-2F16-4EED-AB32-667AE776D08E}"/>
              </a:ext>
            </a:extLst>
          </p:cNvPr>
          <p:cNvSpPr/>
          <p:nvPr/>
        </p:nvSpPr>
        <p:spPr>
          <a:xfrm rot="20156806">
            <a:off x="11355980" y="6114696"/>
            <a:ext cx="914400" cy="9144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49CCE0-673C-4CE5-9CCE-4CA6118CFD86}"/>
              </a:ext>
            </a:extLst>
          </p:cNvPr>
          <p:cNvSpPr/>
          <p:nvPr/>
        </p:nvSpPr>
        <p:spPr>
          <a:xfrm rot="20156806">
            <a:off x="10682880" y="5251096"/>
            <a:ext cx="914400" cy="9144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022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48133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What are the causes?</a:t>
            </a:r>
          </a:p>
        </p:txBody>
      </p:sp>
      <p:sp>
        <p:nvSpPr>
          <p:cNvPr id="16" name="Rectangle 15" descr="Paw prints">
            <a:extLst>
              <a:ext uri="{FF2B5EF4-FFF2-40B4-BE49-F238E27FC236}">
                <a16:creationId xmlns:a16="http://schemas.microsoft.com/office/drawing/2014/main" id="{8EB7E96E-0A1A-4CAF-B287-E0EE9E3F9A92}"/>
              </a:ext>
            </a:extLst>
          </p:cNvPr>
          <p:cNvSpPr/>
          <p:nvPr/>
        </p:nvSpPr>
        <p:spPr>
          <a:xfrm>
            <a:off x="5525062" y="2858062"/>
            <a:ext cx="1141875" cy="114187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7723AC-6497-41AC-A77E-C89C5D3FF168}"/>
              </a:ext>
            </a:extLst>
          </p:cNvPr>
          <p:cNvSpPr/>
          <p:nvPr/>
        </p:nvSpPr>
        <p:spPr>
          <a:xfrm rot="20156806">
            <a:off x="11355980" y="6114696"/>
            <a:ext cx="914400" cy="9144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4FA2A9-8C89-4BF1-9143-C2F2BF8F5EEF}"/>
              </a:ext>
            </a:extLst>
          </p:cNvPr>
          <p:cNvSpPr/>
          <p:nvPr/>
        </p:nvSpPr>
        <p:spPr>
          <a:xfrm rot="20156806">
            <a:off x="10682880" y="5251096"/>
            <a:ext cx="914400" cy="9144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D29980-CB14-4D67-9DC1-5492CE955B01}"/>
              </a:ext>
            </a:extLst>
          </p:cNvPr>
          <p:cNvGrpSpPr/>
          <p:nvPr/>
        </p:nvGrpSpPr>
        <p:grpSpPr>
          <a:xfrm>
            <a:off x="3965575" y="2181297"/>
            <a:ext cx="4260850" cy="3786995"/>
            <a:chOff x="4362450" y="2525149"/>
            <a:chExt cx="3467100" cy="3305175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40DC0D9-C0B7-4315-AF6A-DF47DC769D9D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4362450" y="2525149"/>
              <a:ext cx="3467100" cy="3305175"/>
            </a:xfrm>
            <a:custGeom>
              <a:avLst/>
              <a:gdLst>
                <a:gd name="T0" fmla="*/ 0 w 1527"/>
                <a:gd name="T1" fmla="*/ 2147483647 h 1511"/>
                <a:gd name="T2" fmla="*/ 2147483647 w 1527"/>
                <a:gd name="T3" fmla="*/ 0 h 1511"/>
                <a:gd name="T4" fmla="*/ 2147483647 w 1527"/>
                <a:gd name="T5" fmla="*/ 2147483647 h 1511"/>
                <a:gd name="T6" fmla="*/ 0 w 1527"/>
                <a:gd name="T7" fmla="*/ 2147483647 h 15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7"/>
                <a:gd name="T13" fmla="*/ 0 h 1511"/>
                <a:gd name="T14" fmla="*/ 1527 w 1527"/>
                <a:gd name="T15" fmla="*/ 1511 h 15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7" h="1511">
                  <a:moveTo>
                    <a:pt x="0" y="1510"/>
                  </a:moveTo>
                  <a:lnTo>
                    <a:pt x="759" y="0"/>
                  </a:lnTo>
                  <a:lnTo>
                    <a:pt x="1526" y="1510"/>
                  </a:lnTo>
                  <a:lnTo>
                    <a:pt x="0" y="1510"/>
                  </a:lnTo>
                </a:path>
              </a:pathLst>
            </a:custGeom>
            <a:solidFill>
              <a:schemeClr val="accent2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sz="2000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20B91547-71BC-4B0D-BA68-53E3D18D7273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5224462" y="4187261"/>
              <a:ext cx="1722438" cy="1643063"/>
            </a:xfrm>
            <a:custGeom>
              <a:avLst/>
              <a:gdLst>
                <a:gd name="T0" fmla="*/ 0 w 760"/>
                <a:gd name="T1" fmla="*/ 0 h 752"/>
                <a:gd name="T2" fmla="*/ 2147483647 w 760"/>
                <a:gd name="T3" fmla="*/ 0 h 752"/>
                <a:gd name="T4" fmla="*/ 2147483647 w 760"/>
                <a:gd name="T5" fmla="*/ 2147483647 h 752"/>
                <a:gd name="T6" fmla="*/ 0 w 760"/>
                <a:gd name="T7" fmla="*/ 0 h 7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0"/>
                <a:gd name="T13" fmla="*/ 0 h 752"/>
                <a:gd name="T14" fmla="*/ 760 w 760"/>
                <a:gd name="T15" fmla="*/ 752 h 7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0" h="752">
                  <a:moveTo>
                    <a:pt x="0" y="0"/>
                  </a:moveTo>
                  <a:lnTo>
                    <a:pt x="759" y="0"/>
                  </a:lnTo>
                  <a:lnTo>
                    <a:pt x="384" y="751"/>
                  </a:lnTo>
                  <a:lnTo>
                    <a:pt x="0" y="0"/>
                  </a:lnTo>
                </a:path>
              </a:pathLst>
            </a:custGeom>
            <a:solidFill>
              <a:srgbClr val="FFC000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sz="2000"/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D2D2B81E-7D67-4BE4-AC19-BC1E7269DA7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blackWhite">
            <a:xfrm>
              <a:off x="5722937" y="3391246"/>
              <a:ext cx="742950" cy="409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GB" sz="1400" dirty="0"/>
                <a:t>Adoption</a:t>
              </a:r>
              <a:br>
                <a:rPr lang="en-GB" sz="1400" dirty="0"/>
              </a:br>
              <a:r>
                <a:rPr lang="en-GB" sz="1400" dirty="0"/>
                <a:t>Biases</a:t>
              </a: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B36794E3-DE0E-45BF-8ED6-1268F2205600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blackWhite">
            <a:xfrm>
              <a:off x="5740400" y="4466506"/>
              <a:ext cx="744537" cy="408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GB" sz="1600" b="1" dirty="0"/>
                <a:t>Capacity Crunch</a:t>
              </a:r>
            </a:p>
          </p:txBody>
        </p:sp>
        <p:sp>
          <p:nvSpPr>
            <p:cNvPr id="34" name="Rectangle 11">
              <a:extLst>
                <a:ext uri="{FF2B5EF4-FFF2-40B4-BE49-F238E27FC236}">
                  <a16:creationId xmlns:a16="http://schemas.microsoft.com/office/drawing/2014/main" id="{DE3AA4DF-B040-44DE-A8D6-4084462F0B3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blackWhite">
            <a:xfrm>
              <a:off x="4794250" y="5051996"/>
              <a:ext cx="781050" cy="535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GB" sz="1400" dirty="0"/>
                <a:t>Inaccurate</a:t>
              </a:r>
              <a:br>
                <a:rPr lang="en-GB" sz="1400" dirty="0"/>
              </a:br>
              <a:r>
                <a:rPr lang="en-GB" sz="1400" dirty="0"/>
                <a:t>Intake Prediction</a:t>
              </a:r>
            </a:p>
          </p:txBody>
        </p:sp>
        <p:sp>
          <p:nvSpPr>
            <p:cNvPr id="35" name="Rectangle 12">
              <a:extLst>
                <a:ext uri="{FF2B5EF4-FFF2-40B4-BE49-F238E27FC236}">
                  <a16:creationId xmlns:a16="http://schemas.microsoft.com/office/drawing/2014/main" id="{6B3B2055-1E3F-42F0-9C2D-04C365EE48D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blackWhite">
            <a:xfrm>
              <a:off x="6557962" y="5051996"/>
              <a:ext cx="781050" cy="535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GB" sz="1400" dirty="0"/>
                <a:t>Negative</a:t>
              </a:r>
              <a:br>
                <a:rPr lang="en-GB" sz="1400" dirty="0"/>
              </a:br>
              <a:r>
                <a:rPr lang="en-GB" sz="1400" dirty="0"/>
                <a:t>Public Sentiment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123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48133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FCE27-D56E-4D7D-9A28-3C699A6B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649" y="3133725"/>
            <a:ext cx="9156701" cy="590550"/>
          </a:xfrm>
        </p:spPr>
        <p:txBody>
          <a:bodyPr vert="horz" lIns="0" tIns="45720" rIns="91440" bIns="45720" rtlCol="0" anchor="t">
            <a:norm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Optimizing the space by promoting adoption and safety!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7723AC-6497-41AC-A77E-C89C5D3FF168}"/>
              </a:ext>
            </a:extLst>
          </p:cNvPr>
          <p:cNvSpPr/>
          <p:nvPr/>
        </p:nvSpPr>
        <p:spPr>
          <a:xfrm rot="20156806">
            <a:off x="11355980" y="6114696"/>
            <a:ext cx="914400" cy="9144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4FA2A9-8C89-4BF1-9143-C2F2BF8F5EEF}"/>
              </a:ext>
            </a:extLst>
          </p:cNvPr>
          <p:cNvSpPr/>
          <p:nvPr/>
        </p:nvSpPr>
        <p:spPr>
          <a:xfrm rot="20156806">
            <a:off x="10682880" y="5251096"/>
            <a:ext cx="914400" cy="9144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516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48133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FCE27-D56E-4D7D-9A28-3C699A6B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649" y="1660525"/>
            <a:ext cx="9156701" cy="590550"/>
          </a:xfrm>
        </p:spPr>
        <p:txBody>
          <a:bodyPr vert="horz" lIns="0" tIns="45720" rIns="91440" bIns="45720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Animal Intake and outcome data from the Texas Animal Shelter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Each animal is identified by a unique Animal ID in the Intake dataset. However there are some animals that re- enter the shelter (duplicated animal IDs)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In order to create a unique ID, we created a sequence number and added that to the Animal ID. Accordingly, each row in the intake dataset consists of a Intake event.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We Left joined the intake dataset with outcome dataset using the composite key of Animal ID and entry sequence number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7723AC-6497-41AC-A77E-C89C5D3FF168}"/>
              </a:ext>
            </a:extLst>
          </p:cNvPr>
          <p:cNvSpPr/>
          <p:nvPr/>
        </p:nvSpPr>
        <p:spPr>
          <a:xfrm rot="20156806">
            <a:off x="11355980" y="6114696"/>
            <a:ext cx="914400" cy="9144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4FA2A9-8C89-4BF1-9143-C2F2BF8F5EEF}"/>
              </a:ext>
            </a:extLst>
          </p:cNvPr>
          <p:cNvSpPr/>
          <p:nvPr/>
        </p:nvSpPr>
        <p:spPr>
          <a:xfrm rot="20156806">
            <a:off x="10682880" y="5251096"/>
            <a:ext cx="914400" cy="9144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AC30A-3803-42CC-BB48-2C81FF2273D5}"/>
              </a:ext>
            </a:extLst>
          </p:cNvPr>
          <p:cNvSpPr txBox="1"/>
          <p:nvPr/>
        </p:nvSpPr>
        <p:spPr>
          <a:xfrm>
            <a:off x="1647825" y="3904119"/>
            <a:ext cx="6216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Quality Issues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dirty="0"/>
              <a:t>Incorrect intake Age (negative Age values)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dirty="0"/>
              <a:t>Missing values on Sex upon intake,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dirty="0"/>
              <a:t>Removed rows where the outcome was (Label)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DF21D-F766-49F8-BDCA-0EAB5BE40A3D}"/>
              </a:ext>
            </a:extLst>
          </p:cNvPr>
          <p:cNvSpPr txBox="1"/>
          <p:nvPr/>
        </p:nvSpPr>
        <p:spPr>
          <a:xfrm>
            <a:off x="1647825" y="5338964"/>
            <a:ext cx="621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1" dirty="0">
                <a:solidFill>
                  <a:schemeClr val="dk1"/>
                </a:solidFill>
                <a:highlight>
                  <a:schemeClr val="lt1"/>
                </a:highlight>
              </a:rPr>
              <a:t>Reporting Period:</a:t>
            </a:r>
            <a:r>
              <a:rPr lang="en" sz="1800" dirty="0">
                <a:solidFill>
                  <a:schemeClr val="dk1"/>
                </a:solidFill>
                <a:highlight>
                  <a:schemeClr val="lt1"/>
                </a:highlight>
              </a:rPr>
              <a:t> 2013-10-01 to 2022-04-18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3510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D3E8937-8AB2-44B3-9873-3F4E090C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Intake Analysis: </a:t>
            </a:r>
            <a:r>
              <a:rPr lang="en-IN" b="0" dirty="0">
                <a:solidFill>
                  <a:schemeClr val="tx1"/>
                </a:solidFill>
              </a:rPr>
              <a:t>Managing Demand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FEDFE2-6D21-4D2F-A556-333CE895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pic>
        <p:nvPicPr>
          <p:cNvPr id="6152" name="Picture 8" descr="Glorious Group Photos Show The Happiest Pack Of Dogs In Town | Dogs, Cute  dogs, Dog breeds">
            <a:extLst>
              <a:ext uri="{FF2B5EF4-FFF2-40B4-BE49-F238E27FC236}">
                <a16:creationId xmlns:a16="http://schemas.microsoft.com/office/drawing/2014/main" id="{556CEEE0-764F-4C55-A080-63CBA8F31CD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864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371"/>
          <a:stretch>
            <a:fillRect/>
          </a:stretch>
        </p:blipFill>
        <p:spPr bwMode="auto">
          <a:xfrm>
            <a:off x="-3175" y="0"/>
            <a:ext cx="6082549" cy="686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8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56388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Daily Trends</a:t>
            </a:r>
          </a:p>
        </p:txBody>
      </p:sp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648D4E13-7C78-49A1-A541-A6583158F3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47" y="1456135"/>
            <a:ext cx="8724904" cy="43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21B0E4-5F5E-4F6B-AAA1-21ECA8A8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49" y="5763759"/>
            <a:ext cx="9156701" cy="590550"/>
          </a:xfrm>
        </p:spPr>
        <p:txBody>
          <a:bodyPr vert="horz" lIns="0" tIns="45720" rIns="91440" bIns="45720" rtlCol="0" anchor="t">
            <a:normAutofit fontScale="92500"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Animal intake is dropped in March 2020. Unforeseen </a:t>
            </a:r>
            <a:r>
              <a:rPr lang="en-US" sz="2400" dirty="0">
                <a:solidFill>
                  <a:srgbClr val="FFC000"/>
                </a:solidFill>
              </a:rPr>
              <a:t>impact due to COVID.</a:t>
            </a:r>
          </a:p>
        </p:txBody>
      </p:sp>
    </p:spTree>
    <p:extLst>
      <p:ext uri="{BB962C8B-B14F-4D97-AF65-F5344CB8AC3E}">
        <p14:creationId xmlns:p14="http://schemas.microsoft.com/office/powerpoint/2010/main" val="205399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503691"/>
            <a:ext cx="6083301" cy="590550"/>
          </a:xfrm>
        </p:spPr>
        <p:txBody>
          <a:bodyPr lIns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Monthly Trends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21B0E4-5F5E-4F6B-AAA1-21ECA8A8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101" y="5433559"/>
            <a:ext cx="9823450" cy="590550"/>
          </a:xfrm>
        </p:spPr>
        <p:txBody>
          <a:bodyPr vert="horz" lIns="0" tIns="45720" rIns="91440" bIns="45720" rtlCol="0" anchor="t">
            <a:normAutofit fontScale="85000" lnSpcReduction="10000"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Each year, Intakes increase starting in March (Spring) and drop low around October (end-Fall).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pic>
        <p:nvPicPr>
          <p:cNvPr id="5" name="Google Shape;74;p16">
            <a:extLst>
              <a:ext uri="{FF2B5EF4-FFF2-40B4-BE49-F238E27FC236}">
                <a16:creationId xmlns:a16="http://schemas.microsoft.com/office/drawing/2014/main" id="{7776DB33-6B58-4790-AAB7-B7349F28AB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300" y="1301050"/>
            <a:ext cx="9156701" cy="41960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7D58A-CEFC-4CE5-848C-5036D47CCE89}"/>
              </a:ext>
            </a:extLst>
          </p:cNvPr>
          <p:cNvSpPr txBox="1">
            <a:spLocks/>
          </p:cNvSpPr>
          <p:nvPr/>
        </p:nvSpPr>
        <p:spPr>
          <a:xfrm>
            <a:off x="1506300" y="6055859"/>
            <a:ext cx="9823450" cy="590550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This will ensure more space is made available before the next peak in March (Spring) begins.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9D855E-E340-4FB6-9A7F-DA4B02AF9C65}"/>
              </a:ext>
            </a:extLst>
          </p:cNvPr>
          <p:cNvSpPr txBox="1"/>
          <p:nvPr/>
        </p:nvSpPr>
        <p:spPr>
          <a:xfrm>
            <a:off x="609600" y="5748635"/>
            <a:ext cx="1193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</a:rPr>
              <a:t>Run adoption campaigns during October to March when the intake period is low.</a:t>
            </a:r>
            <a:br>
              <a:rPr lang="en-US" sz="1800" b="1" dirty="0">
                <a:solidFill>
                  <a:srgbClr val="FFC000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98746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 143.875"/>
  <p:tag name="TOP" val=" 20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 207"/>
  <p:tag name="LEFT" val=" 143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 143.875"/>
  <p:tag name="TOP" val=" 20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 143.875"/>
  <p:tag name="TOP" val=" 207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61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Conference_tm78298634_Win32_LW_v2.potx" id="{0F3F6A9A-0696-4F7F-9D02-7A660C5098B9}" vid="{73EB71B4-2D8A-48D2-AA1A-AE8FAA16FCB2}"/>
    </a:ext>
  </a:extLst>
</a:theme>
</file>

<file path=ppt/theme/theme2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3269CC-2AC8-48AE-8176-E481F45EB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D31630-1B84-4A08-99C6-CB51F30BB3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C87C8F-F87B-4D7A-AA05-EBC7DA9C67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</TotalTime>
  <Words>980</Words>
  <Application>Microsoft Office PowerPoint</Application>
  <PresentationFormat>Widescreen</PresentationFormat>
  <Paragraphs>103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Franklin Gothic Book</vt:lpstr>
      <vt:lpstr>Franklin Gothic Demi</vt:lpstr>
      <vt:lpstr>Gill Sans Nova</vt:lpstr>
      <vt:lpstr>Helvetica Neue</vt:lpstr>
      <vt:lpstr>Wingdings</vt:lpstr>
      <vt:lpstr>Wingdings 2</vt:lpstr>
      <vt:lpstr>Office Theme</vt:lpstr>
      <vt:lpstr>DividendVTI</vt:lpstr>
      <vt:lpstr>RESCUE my HOME</vt:lpstr>
      <vt:lpstr>Problem</vt:lpstr>
      <vt:lpstr>Big deal?</vt:lpstr>
      <vt:lpstr>What are the causes?</vt:lpstr>
      <vt:lpstr>Solution</vt:lpstr>
      <vt:lpstr>Data Description</vt:lpstr>
      <vt:lpstr>Intake Analysis: Managing Demand</vt:lpstr>
      <vt:lpstr>Daily Trends</vt:lpstr>
      <vt:lpstr>Monthly Trends</vt:lpstr>
      <vt:lpstr>Adoption Analysis: Uncovering Biases</vt:lpstr>
      <vt:lpstr>Median Time to Adopt (All Animals)</vt:lpstr>
      <vt:lpstr>Dogs vs Cats: Is there favoritism in adoption?</vt:lpstr>
      <vt:lpstr>Dogs vs Cats: Is there favoritism in adoption?</vt:lpstr>
      <vt:lpstr>Are all dogs favorite?</vt:lpstr>
      <vt:lpstr>Popular Dog Breeds in Shelter</vt:lpstr>
      <vt:lpstr>Desirability of a Breed: Pitbull  </vt:lpstr>
      <vt:lpstr>Are all dogs favorite?</vt:lpstr>
      <vt:lpstr>Safety Analysis: Avoiding Euthanasia</vt:lpstr>
      <vt:lpstr>Euthanasia and Public Sentiment</vt:lpstr>
      <vt:lpstr>Euthanized Animals vs Intake Type</vt:lpstr>
      <vt:lpstr>Euthanized Animals vs Outcome Type </vt:lpstr>
      <vt:lpstr>Recommendations 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Conference presentation</dc:title>
  <dc:creator>CHIRAG HURIA</dc:creator>
  <cp:lastModifiedBy>CHIRAG HURIA</cp:lastModifiedBy>
  <cp:revision>3</cp:revision>
  <dcterms:created xsi:type="dcterms:W3CDTF">2022-05-04T06:38:31Z</dcterms:created>
  <dcterms:modified xsi:type="dcterms:W3CDTF">2022-05-04T16:14:31Z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